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56" r:id="rId3"/>
    <p:sldId id="357" r:id="rId4"/>
    <p:sldId id="361" r:id="rId5"/>
    <p:sldId id="358" r:id="rId6"/>
    <p:sldId id="379" r:id="rId7"/>
    <p:sldId id="386" r:id="rId8"/>
    <p:sldId id="360" r:id="rId9"/>
    <p:sldId id="374" r:id="rId10"/>
    <p:sldId id="375" r:id="rId11"/>
    <p:sldId id="376" r:id="rId12"/>
    <p:sldId id="378" r:id="rId13"/>
    <p:sldId id="365" r:id="rId14"/>
    <p:sldId id="381" r:id="rId15"/>
    <p:sldId id="385" r:id="rId16"/>
    <p:sldId id="384" r:id="rId17"/>
    <p:sldId id="383" r:id="rId18"/>
    <p:sldId id="382" r:id="rId19"/>
    <p:sldId id="380" r:id="rId20"/>
    <p:sldId id="388" r:id="rId21"/>
    <p:sldId id="387" r:id="rId22"/>
    <p:sldId id="36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B87"/>
    <a:srgbClr val="647CF3"/>
    <a:srgbClr val="F2F2F2"/>
    <a:srgbClr val="4A5CBE"/>
    <a:srgbClr val="4A59BA"/>
    <a:srgbClr val="3BAFEA"/>
    <a:srgbClr val="001746"/>
    <a:srgbClr val="5CF9FF"/>
    <a:srgbClr val="2F392F"/>
    <a:srgbClr val="465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7" autoAdjust="0"/>
    <p:restoredTop sz="94799" autoAdjust="0"/>
  </p:normalViewPr>
  <p:slideViewPr>
    <p:cSldViewPr snapToGrid="0">
      <p:cViewPr>
        <p:scale>
          <a:sx n="87" d="100"/>
          <a:sy n="87" d="100"/>
        </p:scale>
        <p:origin x="560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R 代码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88" y="0"/>
            <a:ext cx="6430224" cy="6858000"/>
          </a:xfrm>
          <a:prstGeom prst="rect">
            <a:avLst/>
          </a:prstGeom>
        </p:spPr>
      </p:pic>
      <p:pic>
        <p:nvPicPr>
          <p:cNvPr id="7" name="图片 6" descr="水中的倒影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R 代码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2647666" y="-1"/>
            <a:ext cx="9544334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86752"/>
            <a:ext cx="12192000" cy="367124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29767" y="2306838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4505399" y="484980"/>
            <a:ext cx="3645218" cy="3643715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7824081" y="3173104"/>
            <a:ext cx="3149630" cy="3148331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41004" y="-1667055"/>
            <a:ext cx="1387634" cy="35495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7492493" y="-2078420"/>
            <a:ext cx="1387634" cy="59483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8018223" y="-1671921"/>
            <a:ext cx="2561214" cy="894148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10177298" y="1194836"/>
            <a:ext cx="1387634" cy="60714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11252103" y="3935490"/>
            <a:ext cx="1387634" cy="282969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53" y="857250"/>
            <a:ext cx="8123891" cy="5556891"/>
          </a:xfrm>
          <a:prstGeom prst="rect">
            <a:avLst/>
          </a:prstGeom>
        </p:spPr>
      </p:pic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972838" y="2413337"/>
            <a:ext cx="10246324" cy="1107996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银行销售数据分析</a:t>
            </a:r>
            <a:endParaRPr lang="en-US" altLang="zh-CN" sz="6600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 descr="無用PPT原创模板，未经授权禁止商用&#10;关注公众号【無用PPT】获取更多模板&#10;联系微信：wuyppt"/>
          <p:cNvSpPr txBox="1"/>
          <p:nvPr/>
        </p:nvSpPr>
        <p:spPr>
          <a:xfrm>
            <a:off x="1933244" y="3576703"/>
            <a:ext cx="3390925" cy="230832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400" b="1" kern="1200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金融练习生暑期创造营</a:t>
            </a:r>
            <a:endParaRPr lang="en-US" altLang="zh-CN" sz="2400" b="1" kern="12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  <a:p>
            <a:r>
              <a:rPr lang="zh-CN" altLang="en-US" sz="2400" b="1" kern="1200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第二组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：</a:t>
            </a:r>
            <a:endParaRPr lang="en-US" altLang="zh-CN" sz="2400" b="1" kern="12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陈彦宏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  <a:p>
            <a:r>
              <a:rPr lang="zh-CN" altLang="en-US" sz="2400" b="1" kern="1200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柳杨</a:t>
            </a:r>
            <a:endParaRPr lang="en-US" altLang="zh-CN" sz="2400" b="1" kern="12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潘玥衣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焦洋</a:t>
            </a:r>
            <a:endParaRPr lang="zh-CN" altLang="en-US" sz="2400" b="1" kern="12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</p:txBody>
      </p:sp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7" y="4256598"/>
            <a:ext cx="1837779" cy="962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606" y="472966"/>
            <a:ext cx="75971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处理特征值“</a:t>
            </a:r>
            <a:r>
              <a:rPr kumimoji="1" lang="en-US" altLang="zh-CN" sz="3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poutcome</a:t>
            </a:r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”中缺失值</a:t>
            </a:r>
            <a:endParaRPr kumimoji="1"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09903" y="1799150"/>
            <a:ext cx="268014" cy="1477328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0736" y="1450990"/>
            <a:ext cx="3457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Yes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Nonexist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”不存在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失败</a:t>
            </a:r>
            <a:endParaRPr kumimoji="1" lang="zh-CN" altLang="en-US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358639" y="2391844"/>
            <a:ext cx="1118302" cy="444311"/>
          </a:xfrm>
          <a:prstGeom prst="right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9513" y="1994790"/>
            <a:ext cx="6467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占比较大</a:t>
            </a:r>
            <a:endParaRPr kumimoji="1" lang="en-US" altLang="zh-CN" sz="28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甚至</a:t>
            </a:r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大于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yes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”和“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”元素</a:t>
            </a:r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各自数</a:t>
            </a:r>
            <a:r>
              <a:rPr kumimoji="1" lang="zh-CN" altLang="en-US" sz="2800" dirty="0">
                <a:solidFill>
                  <a:schemeClr val="bg1"/>
                </a:solidFill>
              </a:rPr>
              <a:t>量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8195433" y="2948897"/>
            <a:ext cx="491367" cy="748862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9128" y="364139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剔除</a:t>
            </a:r>
            <a:r>
              <a:rPr kumimoji="1" lang="en-US" altLang="zh-CN" sz="2800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poutcome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这一特征值</a:t>
            </a:r>
            <a:endParaRPr kumimoji="1" lang="zh-CN" altLang="en-US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926" y="4169031"/>
            <a:ext cx="75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处理特征值“</a:t>
            </a:r>
            <a:r>
              <a:rPr kumimoji="1" lang="en-US" altLang="zh-CN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default</a:t>
            </a:r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”中缺失值</a:t>
            </a:r>
            <a:endParaRPr kumimoji="1"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420" y="4997324"/>
            <a:ext cx="11083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yes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”只有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个，在容量为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万的样本中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占比太小</a:t>
            </a:r>
            <a:endParaRPr kumimoji="1" lang="en-US" altLang="zh-CN" sz="28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整个特征值参考意义不大，决定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剔除</a:t>
            </a:r>
            <a:endParaRPr kumimoji="1" lang="zh-CN" altLang="en-US" sz="28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下箭头 10"/>
          <p:cNvSpPr/>
          <p:nvPr/>
        </p:nvSpPr>
        <p:spPr>
          <a:xfrm flipH="1">
            <a:off x="2766848" y="5520620"/>
            <a:ext cx="450842" cy="380011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無用PPT原创模板，未经授权禁止商用&#10;关注公众号【無用PPT】获取更多模板&#10;联系微信：wuyppt"/>
          <p:cNvGrpSpPr/>
          <p:nvPr/>
        </p:nvGrpSpPr>
        <p:grpSpPr>
          <a:xfrm>
            <a:off x="2623023" y="1815924"/>
            <a:ext cx="11520679" cy="3349263"/>
            <a:chOff x="2323941" y="1670150"/>
            <a:chExt cx="11520679" cy="3349263"/>
          </a:xfrm>
        </p:grpSpPr>
        <p:sp>
          <p:nvSpPr>
            <p:cNvPr id="9" name="矩形 8"/>
            <p:cNvSpPr/>
            <p:nvPr/>
          </p:nvSpPr>
          <p:spPr>
            <a:xfrm>
              <a:off x="6047427" y="1880092"/>
              <a:ext cx="7797193" cy="3139321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002</a:t>
              </a:r>
              <a:endPara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r>
                <a:rPr lang="zh-CN" altLang="en-US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建立模型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r>
                <a:rPr lang="zh-CN" altLang="en-US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训练数据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2323941" y="2146852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366319" y="1670150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  <a:endParaRPr lang="en-US" altLang="zh-CN" sz="88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91" y="2926306"/>
            <a:ext cx="1283554" cy="672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749076" y="553906"/>
            <a:ext cx="5957343" cy="76944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4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建立模型训练数据</a:t>
            </a:r>
            <a:endParaRPr lang="en-US" altLang="zh-CN" sz="44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9710" y="1876097"/>
            <a:ext cx="4682359" cy="105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7871" y="1334985"/>
            <a:ext cx="10643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一、算出预算精度，对比准确率         选出最优模型</a:t>
            </a:r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kumimoji="1" lang="en-US" altLang="zh-CN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KNN</a:t>
            </a:r>
            <a:r>
              <a:rPr kumimoji="1"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kumimoji="1" lang="zh-CN" altLang="en-US" sz="2800" dirty="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576297" y="1893315"/>
            <a:ext cx="1224116" cy="222610"/>
          </a:xfrm>
          <a:prstGeom prst="right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13653" b="30526"/>
          <a:stretch>
            <a:fillRect/>
          </a:stretch>
        </p:blipFill>
        <p:spPr>
          <a:xfrm>
            <a:off x="432619" y="5709089"/>
            <a:ext cx="11066729" cy="951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1973079"/>
            <a:ext cx="6273800" cy="3517900"/>
          </a:xfrm>
          <a:prstGeom prst="rect">
            <a:avLst/>
          </a:prstGeom>
        </p:spPr>
      </p:pic>
      <p:sp>
        <p:nvSpPr>
          <p:cNvPr id="29" name="右箭头 28"/>
          <p:cNvSpPr/>
          <p:nvPr/>
        </p:nvSpPr>
        <p:spPr>
          <a:xfrm>
            <a:off x="5711607" y="1487972"/>
            <a:ext cx="1118302" cy="305218"/>
          </a:xfrm>
          <a:prstGeom prst="right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0774" y="158780"/>
            <a:ext cx="10869562" cy="286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二、剔除特征值</a:t>
            </a:r>
            <a:endParaRPr kumimoji="1" lang="en-US" altLang="zh-CN" sz="2800" dirty="0">
              <a:solidFill>
                <a:schemeClr val="accent1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处理：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剔除特征值后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的准确率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（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1" lang="zh-CN" altLang="en-US" sz="2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单个特征值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剔除，依次与不作剔除处理的对照组对比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（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1" lang="zh-CN" altLang="en-US" sz="24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全部非重要特征值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同时剔除，与不剔除对照组对比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不剔除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特征值的准确率（对照组）    </a:t>
            </a:r>
            <a:endParaRPr kumimoji="1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489587" y="1549319"/>
            <a:ext cx="191730" cy="914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3097885"/>
            <a:ext cx="4878949" cy="35128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378" y="3097885"/>
            <a:ext cx="4353174" cy="35128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8761" y="592378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对比结果：准确率几乎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无差</a:t>
            </a:r>
            <a:endParaRPr kumimoji="1" lang="en-US" altLang="zh-CN" sz="28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结论：根据逻辑首选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不剔除</a:t>
            </a:r>
            <a:endParaRPr kumimoji="1" lang="zh-CN" altLang="en-US" sz="28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761" y="1236862"/>
            <a:ext cx="7016546" cy="3494933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3200399" y="5014704"/>
            <a:ext cx="530943" cy="699375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60150"/>
            <a:ext cx="9840124" cy="397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</a:t>
            </a:r>
            <a:r>
              <a:rPr kumimoji="1" lang="en-US" altLang="zh-CN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Feature_Importance</a:t>
            </a:r>
            <a:r>
              <a:rPr kumimoji="1"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重要性参数</a:t>
            </a:r>
            <a:endParaRPr kumimoji="1" lang="en-US" altLang="zh-CN" sz="2800" dirty="0">
              <a:solidFill>
                <a:schemeClr val="accent1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处理：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加权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后训练数据的准确率结果与原本不赋权对照组准确率对比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（权重为</a:t>
            </a:r>
            <a:r>
              <a:rPr kumimoji="1"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featrue_importance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此重要性参数）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对比结果：准确率基本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无差别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（逻辑原因：随机性）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结论：赋权算法基本没意义，选择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不赋权</a:t>
            </a:r>
            <a:endParaRPr kumimoji="1" lang="en-US" altLang="zh-CN" sz="24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3495365" y="2079514"/>
            <a:ext cx="383458" cy="619432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4716" y="4237234"/>
            <a:ext cx="6769510" cy="24426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334910"/>
            <a:ext cx="4527053" cy="989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8108"/>
          <a:stretch>
            <a:fillRect/>
          </a:stretch>
        </p:blipFill>
        <p:spPr>
          <a:xfrm>
            <a:off x="365760" y="5403473"/>
            <a:ext cx="4552988" cy="835095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3495365" y="3165633"/>
            <a:ext cx="383458" cy="619432"/>
          </a:xfrm>
          <a:prstGeom prst="down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無用PPT原创模板，未经授权禁止商用&#10;关注公众号【無用PPT】获取更多模板&#10;联系微信：wuyppt"/>
          <p:cNvGrpSpPr/>
          <p:nvPr/>
        </p:nvGrpSpPr>
        <p:grpSpPr>
          <a:xfrm>
            <a:off x="2092081" y="2054275"/>
            <a:ext cx="11520679" cy="2749450"/>
            <a:chOff x="2323941" y="1670150"/>
            <a:chExt cx="11520679" cy="2749450"/>
          </a:xfrm>
        </p:grpSpPr>
        <p:sp>
          <p:nvSpPr>
            <p:cNvPr id="9" name="矩形 8"/>
            <p:cNvSpPr/>
            <p:nvPr/>
          </p:nvSpPr>
          <p:spPr>
            <a:xfrm>
              <a:off x="6047427" y="1880092"/>
              <a:ext cx="7797193" cy="2123658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003</a:t>
              </a:r>
              <a:endPara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r>
                <a:rPr lang="zh-CN" altLang="en-US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模型优化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2323941" y="2146852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366319" y="1670150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  <a:endParaRPr lang="en-US" altLang="zh-CN" sz="88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91" y="2926306"/>
            <a:ext cx="1283554" cy="6723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6413" y="577951"/>
            <a:ext cx="843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  <a:r>
              <a:rPr kumimoji="1" lang="en-US" altLang="zh-C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KNN</a:t>
            </a:r>
            <a:r>
              <a:rPr kumimoji="1" lang="zh-CN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r>
              <a:rPr kumimoji="1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（选择了准确率最高的模型）</a:t>
            </a:r>
            <a:endParaRPr kumimoji="1"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2717" y="1323045"/>
            <a:ext cx="77871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优化步骤：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构建循环语句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得出准确率最高的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neighbors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”邻居参数</a:t>
            </a:r>
            <a:endParaRPr kumimoji="1" lang="en-US" altLang="zh-CN" sz="24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将最优参数带入模型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得到最优模型</a:t>
            </a:r>
            <a:endParaRPr kumimoji="1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681316" y="2227006"/>
            <a:ext cx="235974" cy="604684"/>
          </a:xfrm>
          <a:prstGeom prst="down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1681316" y="3301298"/>
            <a:ext cx="235974" cy="604684"/>
          </a:xfrm>
          <a:prstGeom prst="down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1681316" y="4375590"/>
            <a:ext cx="235974" cy="604684"/>
          </a:xfrm>
          <a:prstGeom prst="down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8086" y="1323045"/>
            <a:ext cx="5277876" cy="50439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6845" y="629583"/>
            <a:ext cx="584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最优模型</a:t>
            </a:r>
            <a:endParaRPr kumimoji="1" lang="zh-CN" alt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722" y="2042949"/>
            <a:ext cx="6281994" cy="45566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6845" y="1502096"/>
            <a:ext cx="12093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将需要预测的数据存入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”\Users\admin\Desktop\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终赛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待测数据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.csv”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运行模型，完成预测</a:t>
            </a:r>
            <a:endParaRPr kumimoji="1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725561" y="2079523"/>
            <a:ext cx="206478" cy="811161"/>
          </a:xfrm>
          <a:prstGeom prst="down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無用PPT原创模板，未经授权禁止商用&#10;关注公众号【無用PPT】获取更多模板&#10;联系微信：wuyppt"/>
          <p:cNvGrpSpPr/>
          <p:nvPr/>
        </p:nvGrpSpPr>
        <p:grpSpPr>
          <a:xfrm>
            <a:off x="2092081" y="2054275"/>
            <a:ext cx="11520679" cy="2749450"/>
            <a:chOff x="2323941" y="1670150"/>
            <a:chExt cx="11520679" cy="2749450"/>
          </a:xfrm>
        </p:grpSpPr>
        <p:sp>
          <p:nvSpPr>
            <p:cNvPr id="9" name="矩形 8"/>
            <p:cNvSpPr/>
            <p:nvPr/>
          </p:nvSpPr>
          <p:spPr>
            <a:xfrm>
              <a:off x="6047427" y="1880092"/>
              <a:ext cx="7797193" cy="2123658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004</a:t>
              </a:r>
              <a:endPara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r>
                <a:rPr lang="zh-CN" altLang="en-US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决策分析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2323941" y="2146852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366319" y="1670150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  <a:endParaRPr lang="en-US" altLang="zh-CN" sz="88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91" y="2926306"/>
            <a:ext cx="1283554" cy="672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無用PPT原创模板，未经授权禁止商用&#10;关注公众号【無用PPT】获取更多模板&#10;联系微信：wuyppt"/>
          <p:cNvSpPr/>
          <p:nvPr/>
        </p:nvSpPr>
        <p:spPr>
          <a:xfrm>
            <a:off x="3035066" y="762094"/>
            <a:ext cx="4001163" cy="1107996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6600" i="1" dirty="0" err="1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ontents</a:t>
            </a:r>
            <a:endParaRPr lang="en-US" altLang="zh-CN" sz="6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2283088" y="648553"/>
            <a:ext cx="1370606" cy="1323439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</a:t>
            </a:r>
            <a:endParaRPr lang="en-US" altLang="zh-CN" sz="80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立方体 14" descr="無用PPT原创模板，未经授权禁止商用&#10;关注公众号【無用PPT】获取更多模板&#10;联系微信：wuyppt"/>
          <p:cNvSpPr/>
          <p:nvPr/>
        </p:nvSpPr>
        <p:spPr>
          <a:xfrm>
            <a:off x="7036229" y="1081061"/>
            <a:ext cx="3642096" cy="461665"/>
          </a:xfrm>
          <a:prstGeom prst="cube">
            <a:avLst/>
          </a:prstGeom>
          <a:noFill/>
          <a:ln>
            <a:solidFill>
              <a:srgbClr val="647CF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 descr="無用PPT原创模板，未经授权禁止商用&#10;关注公众号【無用PPT】获取更多模板&#10;联系微信：wuyppt"/>
          <p:cNvGrpSpPr/>
          <p:nvPr/>
        </p:nvGrpSpPr>
        <p:grpSpPr>
          <a:xfrm>
            <a:off x="1563320" y="2101833"/>
            <a:ext cx="2945766" cy="646331"/>
            <a:chOff x="1039645" y="3062699"/>
            <a:chExt cx="2945766" cy="646331"/>
          </a:xfrm>
        </p:grpSpPr>
        <p:sp>
          <p:nvSpPr>
            <p:cNvPr id="23" name="矩形 22"/>
            <p:cNvSpPr/>
            <p:nvPr/>
          </p:nvSpPr>
          <p:spPr>
            <a:xfrm>
              <a:off x="1546923" y="3062699"/>
              <a:ext cx="2438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数据处理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5" name="立方体 24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立方体 25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 descr="無用PPT原创模板，未经授权禁止商用&#10;关注公众号【無用PPT】获取更多模板&#10;联系微信：wuyppt"/>
          <p:cNvGrpSpPr/>
          <p:nvPr/>
        </p:nvGrpSpPr>
        <p:grpSpPr>
          <a:xfrm>
            <a:off x="1563353" y="3142129"/>
            <a:ext cx="2945766" cy="646331"/>
            <a:chOff x="1039645" y="3062699"/>
            <a:chExt cx="2945766" cy="646331"/>
          </a:xfrm>
        </p:grpSpPr>
        <p:sp>
          <p:nvSpPr>
            <p:cNvPr id="44" name="矩形 43"/>
            <p:cNvSpPr/>
            <p:nvPr/>
          </p:nvSpPr>
          <p:spPr>
            <a:xfrm>
              <a:off x="1546923" y="3062699"/>
              <a:ext cx="2438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模型训练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6" name="立方体 45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 descr="無用PPT原创模板，未经授权禁止商用&#10;关注公众号【無用PPT】获取更多模板&#10;联系微信：wuyppt"/>
          <p:cNvGrpSpPr/>
          <p:nvPr/>
        </p:nvGrpSpPr>
        <p:grpSpPr>
          <a:xfrm>
            <a:off x="1563320" y="4193362"/>
            <a:ext cx="2945766" cy="646331"/>
            <a:chOff x="1039645" y="3062699"/>
            <a:chExt cx="2945766" cy="646331"/>
          </a:xfrm>
        </p:grpSpPr>
        <p:sp>
          <p:nvSpPr>
            <p:cNvPr id="49" name="矩形 48"/>
            <p:cNvSpPr/>
            <p:nvPr/>
          </p:nvSpPr>
          <p:spPr>
            <a:xfrm>
              <a:off x="1546923" y="3062699"/>
              <a:ext cx="2438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模型优化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1" name="立方体 50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立方体 51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立方体 19" descr="無用PPT原创模板，未经授权禁止商用&#10;关注公众号【無用PPT】获取更多模板&#10;联系微信：wuyppt"/>
          <p:cNvSpPr/>
          <p:nvPr/>
        </p:nvSpPr>
        <p:spPr>
          <a:xfrm>
            <a:off x="6790008" y="1336355"/>
            <a:ext cx="3118904" cy="340672"/>
          </a:xfrm>
          <a:prstGeom prst="cube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 descr="無用PPT原创模板，未经授权禁止商用&#10;关注公众号【無用PPT】获取更多模板&#10;联系微信：wuyppt"/>
          <p:cNvGrpSpPr/>
          <p:nvPr/>
        </p:nvGrpSpPr>
        <p:grpSpPr>
          <a:xfrm>
            <a:off x="1563320" y="5186359"/>
            <a:ext cx="2945766" cy="646331"/>
            <a:chOff x="1039645" y="3062699"/>
            <a:chExt cx="2945766" cy="646331"/>
          </a:xfrm>
        </p:grpSpPr>
        <p:sp>
          <p:nvSpPr>
            <p:cNvPr id="30" name="矩形 29"/>
            <p:cNvSpPr/>
            <p:nvPr/>
          </p:nvSpPr>
          <p:spPr>
            <a:xfrm>
              <a:off x="1546923" y="3062699"/>
              <a:ext cx="2438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决策分析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1" name="立方体 30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立方体 31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6845" y="629583"/>
            <a:ext cx="584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决策分析</a:t>
            </a:r>
            <a:endParaRPr kumimoji="1" lang="zh-CN" alt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367" y="1334770"/>
            <a:ext cx="113308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分析方法</a:t>
            </a:r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对比各特征值重要性（对预测结果影响度）：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参考各特征值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可视化图表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各类数据间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差异大小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，差异越大越重要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决策树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父节点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上特征值比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子节点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上特征值重要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r>
              <a:rPr kumimoji="1" lang="en-US" altLang="zh-CN" sz="2400" b="1" dirty="0" err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feature_importance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重要性系数                  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越大越重要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分析具体决策结论：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退休人员和学生是最主要的目标群体，其次是失业人士。而蓝领群体和管理人员购买银行产品的可能性较小；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随着教育程度的提高，管理人员、技术人员、行政人员、蓝领群体、自由职业者、事业人员购买银行产品的可能性增加；</a:t>
            </a:r>
            <a:endParaRPr kumimoji="1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没有违约的人、没有房贷的群体和没有个人贷款的人购买银行产品的可能性大。</a:t>
            </a:r>
            <a:endParaRPr kumimoji="1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244095" y="2214866"/>
            <a:ext cx="950780" cy="277613"/>
          </a:xfrm>
          <a:prstGeom prst="right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157136" y="2984568"/>
            <a:ext cx="1562349" cy="277613"/>
          </a:xfrm>
          <a:prstGeom prst="right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499939" y="3664066"/>
            <a:ext cx="1419943" cy="302193"/>
          </a:xfrm>
          <a:prstGeom prst="rightArrow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9266571" y="2994024"/>
            <a:ext cx="1287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2575169" y="2994024"/>
            <a:ext cx="2323899" cy="156966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For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 flipV="1">
            <a:off x="3820484" y="844112"/>
            <a:ext cx="7507356" cy="5041999"/>
          </a:xfrm>
          <a:prstGeom prst="rect">
            <a:avLst/>
          </a:prstGeom>
        </p:spPr>
      </p:pic>
      <p:sp>
        <p:nvSpPr>
          <p:cNvPr id="11" name="矩形 10" descr="無用PPT原创模板，未经授权禁止商用&#10;关注公众号【無用PPT】获取更多模板&#10;联系微信：wuyppt"/>
          <p:cNvSpPr/>
          <p:nvPr/>
        </p:nvSpPr>
        <p:spPr>
          <a:xfrm rot="16200000">
            <a:off x="7477856" y="-1340750"/>
            <a:ext cx="554383" cy="602469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i="1" spc="3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r>
              <a:rPr lang="zh-CN" altLang="en-US" sz="1400" i="1" spc="3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  R  E  A  T  O  R     </a:t>
            </a:r>
            <a:r>
              <a:rPr lang="zh-CN" altLang="en-US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  N  F  O  R  M  A  T  I  O  N</a:t>
            </a:r>
            <a:r>
              <a:rPr lang="en-US" altLang="zh-CN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endParaRPr lang="zh-CN" altLang="en-US" sz="1400" i="1" spc="300" dirty="0">
              <a:solidFill>
                <a:srgbClr val="647CF3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文本框 7" descr="無用PPT原创模板，未经授权禁止商用&#10;关注公众号【無用PPT】获取更多模板&#10;联系微信：wuyppt"/>
          <p:cNvSpPr txBox="1"/>
          <p:nvPr/>
        </p:nvSpPr>
        <p:spPr>
          <a:xfrm>
            <a:off x="1328348" y="3365111"/>
            <a:ext cx="1461425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2020 ©WUYONG</a:t>
            </a:r>
            <a:endParaRPr lang="zh-CN" altLang="en-US" sz="1200" b="1" kern="12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</p:txBody>
      </p:sp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9080"/>
            <a:ext cx="1103389" cy="577965"/>
          </a:xfrm>
          <a:prstGeom prst="rect">
            <a:avLst/>
          </a:prstGeom>
        </p:spPr>
      </p:pic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12" y="2253463"/>
            <a:ext cx="1734141" cy="1849506"/>
          </a:xfrm>
          <a:prstGeom prst="rect">
            <a:avLst/>
          </a:prstGeom>
        </p:spPr>
      </p:pic>
      <p:sp>
        <p:nvSpPr>
          <p:cNvPr id="9" name="矩形 8" descr="無用PPT原创模板，未经授权禁止商用&#10;关注公众号【無用PPT】获取更多模板&#10;联系微信：wuyppt"/>
          <p:cNvSpPr/>
          <p:nvPr/>
        </p:nvSpPr>
        <p:spPr>
          <a:xfrm>
            <a:off x="4952988" y="2994024"/>
            <a:ext cx="53700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i="1" dirty="0" err="1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Listenin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1081516" y="1872095"/>
            <a:ext cx="4821241" cy="156966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無用PPT原创模板，未经授权禁止商用&#10;关注公众号【無用PPT】获取更多模板&#10;联系微信：wuyppt"/>
          <p:cNvGrpSpPr/>
          <p:nvPr/>
        </p:nvGrpSpPr>
        <p:grpSpPr>
          <a:xfrm>
            <a:off x="2623023" y="2292626"/>
            <a:ext cx="7182444" cy="2572672"/>
            <a:chOff x="2323941" y="2146852"/>
            <a:chExt cx="7182444" cy="2572672"/>
          </a:xfrm>
        </p:grpSpPr>
        <p:sp>
          <p:nvSpPr>
            <p:cNvPr id="9" name="矩形 8"/>
            <p:cNvSpPr/>
            <p:nvPr/>
          </p:nvSpPr>
          <p:spPr>
            <a:xfrm>
              <a:off x="5670307" y="2780532"/>
              <a:ext cx="3836078" cy="1938992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001</a:t>
              </a:r>
              <a:endPara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r>
                <a:rPr lang="zh-CN" altLang="en-US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数据处理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2323941" y="2146852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023279" y="2497976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  <a:endParaRPr lang="en-US" altLang="zh-CN" sz="88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91" y="2926306"/>
            <a:ext cx="1283554" cy="672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406103" y="392553"/>
            <a:ext cx="3108566" cy="92333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数据处理</a:t>
            </a:r>
            <a:endParaRPr lang="en-US" altLang="zh-CN" sz="54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矩形 15" descr="無用PPT原创模板，未经授权禁止商用&#10;关注公众号【無用PPT】获取更多模板&#10;联系微信：wuyppt"/>
          <p:cNvSpPr/>
          <p:nvPr/>
        </p:nvSpPr>
        <p:spPr>
          <a:xfrm>
            <a:off x="584448" y="1430946"/>
            <a:ext cx="5231161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 、替换</a:t>
            </a:r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文字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元素为</a:t>
            </a:r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数值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元素 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接连接符 19" descr="無用PPT原创模板，未经授权禁止商用&#10;关注公众号【無用PPT】获取更多模板&#10;联系微信：wuyppt"/>
          <p:cNvCxnSpPr/>
          <p:nvPr/>
        </p:nvCxnSpPr>
        <p:spPr>
          <a:xfrm>
            <a:off x="4124738" y="1233979"/>
            <a:ext cx="6884504" cy="0"/>
          </a:xfrm>
          <a:prstGeom prst="line">
            <a:avLst/>
          </a:prstGeom>
          <a:ln w="12700">
            <a:solidFill>
              <a:srgbClr val="647C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68413" y="2188576"/>
            <a:ext cx="6185558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1.Excel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里源文件中直接替换（手动依次修改）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代码里用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编码替换</a:t>
            </a:r>
            <a:endParaRPr kumimoji="1" lang="en-US" altLang="zh-CN" sz="240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（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）通常特征值：依次编码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（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）特殊特征值：特殊编码赋值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“yes”:1 “no”:0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“unknown”</a:t>
            </a:r>
            <a:r>
              <a:rPr kumimoji="1"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缺失值</a:t>
            </a:r>
            <a:endParaRPr kumimoji="1" lang="zh-CN" altLang="en-US" sz="24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578657" y="3447643"/>
            <a:ext cx="253276" cy="89741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右箭头 23"/>
          <p:cNvSpPr/>
          <p:nvPr/>
        </p:nvSpPr>
        <p:spPr>
          <a:xfrm>
            <a:off x="9133507" y="3126999"/>
            <a:ext cx="470225" cy="150782"/>
          </a:xfrm>
          <a:prstGeom prst="right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664" y="2949691"/>
            <a:ext cx="6582823" cy="3462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09" y="124644"/>
            <a:ext cx="11185624" cy="26185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44" y="2772697"/>
            <a:ext cx="9928737" cy="4042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41" y="545378"/>
            <a:ext cx="5366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二、替换</a:t>
            </a: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缺失值</a:t>
            </a:r>
            <a:endParaRPr kumimoji="1" lang="en-US" altLang="zh-CN" sz="28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29607" y="1608561"/>
            <a:ext cx="10175580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直接换数值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 (?)     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元素为文字即离散数据，不合理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直接标为一类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(?)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推理计算逻辑上不合理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替换为本列特征值的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众数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可行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（只含数值元素的特征值列不含缺失值）</a:t>
            </a:r>
            <a:endParaRPr kumimoji="1" lang="en-US" altLang="zh-CN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4.…</a:t>
            </a:r>
            <a:endParaRPr kumimoji="1" lang="zh-CN" altLang="en-US" sz="24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5606" y="2488609"/>
            <a:ext cx="95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endParaRPr kumimoji="1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 flipV="1">
            <a:off x="9312268" y="3662724"/>
            <a:ext cx="470225" cy="150782"/>
          </a:xfrm>
          <a:prstGeom prst="rightArrow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260003" y="1901619"/>
            <a:ext cx="171086" cy="176110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五角星 6"/>
          <p:cNvSpPr/>
          <p:nvPr/>
        </p:nvSpPr>
        <p:spPr>
          <a:xfrm>
            <a:off x="1446590" y="2782171"/>
            <a:ext cx="423862" cy="457187"/>
          </a:xfrm>
          <a:prstGeom prst="star5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08" y="4155683"/>
            <a:ext cx="8086876" cy="1711985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041058" y="5250427"/>
            <a:ext cx="1607574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331376" y="5864891"/>
            <a:ext cx="46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只提取输出其中的元素类别名称（出现最多）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6789174" y="5798843"/>
            <a:ext cx="2059858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81368" y="4693831"/>
            <a:ext cx="324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统计出出现最多的元素类别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r>
              <a:rPr kumimoji="1" lang="zh-CN" altLang="en-US" dirty="0">
                <a:solidFill>
                  <a:schemeClr val="accent2"/>
                </a:solidFill>
              </a:rPr>
              <a:t>和其出现次数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3237271" y="4473679"/>
            <a:ext cx="3094105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57" y="919724"/>
            <a:ext cx="3689826" cy="26346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00" y="919723"/>
            <a:ext cx="3944606" cy="26346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342" y="915048"/>
            <a:ext cx="3868118" cy="26346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5" y="3801456"/>
            <a:ext cx="3835151" cy="26125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766" y="3801456"/>
            <a:ext cx="3892640" cy="2612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826" y="3801456"/>
            <a:ext cx="3835151" cy="2612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17095" y="272986"/>
            <a:ext cx="10449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每个特征值 </a:t>
            </a:r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推测对比各特征值的重要性</a:t>
            </a:r>
            <a:endParaRPr kumimoji="1" lang="en-US" altLang="zh-CN" sz="28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07" y="1235445"/>
            <a:ext cx="3863965" cy="24824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639" y="1235444"/>
            <a:ext cx="3716721" cy="24824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7" y="3917378"/>
            <a:ext cx="3863965" cy="25096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39" y="3917377"/>
            <a:ext cx="3716721" cy="25096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027" y="1235445"/>
            <a:ext cx="3752086" cy="2482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027" y="3917377"/>
            <a:ext cx="3752086" cy="25096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1007" y="434263"/>
            <a:ext cx="1161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含“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”的特征值整个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剔除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不参考非重要特征值</a:t>
            </a:r>
            <a:endParaRPr kumimoji="1" lang="zh-CN" altLang="en-US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607" y="424905"/>
            <a:ext cx="799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处理特征值 “</a:t>
            </a:r>
            <a:r>
              <a:rPr kumimoji="1" lang="en-US" altLang="zh-CN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housing</a:t>
            </a:r>
            <a:r>
              <a:rPr kumimoji="1" lang="zh-CN" alt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”中的缺失值</a:t>
            </a:r>
            <a:endParaRPr kumimoji="1"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927" y="1397228"/>
            <a:ext cx="1205011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：因为除未知只有两种结果，所以可以给“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zh-CN" altLang="en-US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赋值</a:t>
            </a:r>
            <a:r>
              <a:rPr kumimoji="1" lang="en-US" altLang="zh-CN" sz="28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0.5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介于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之间（到这两种结果间可能性相等）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yes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:21576    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</a:t>
            </a:r>
            <a:r>
              <a:rPr kumimoji="1" lang="zh-CN" altLang="en-US" sz="28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:18622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en-US" altLang="zh-CN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</a:t>
            </a:r>
            <a:r>
              <a:rPr kumimoji="1"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:990 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0.5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”作为第三类处理</a:t>
            </a:r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：剔除整个特征值（因为“</a:t>
            </a:r>
            <a:r>
              <a:rPr kumimoji="1" lang="en-US" altLang="zh-CN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unknown</a:t>
            </a:r>
            <a:r>
              <a:rPr kumimoji="1" lang="zh-CN" altLang="en-US" sz="28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”数量多，占比大）</a:t>
            </a:r>
            <a:endParaRPr kumimoji="1" lang="zh-CN" altLang="en-US" sz="280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504496" y="2593428"/>
            <a:ext cx="331076" cy="167114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/>
          <p:nvPr/>
        </p:nvCxnSpPr>
        <p:spPr>
          <a:xfrm>
            <a:off x="6979920" y="4145280"/>
            <a:ext cx="428244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7570724" y="3962683"/>
            <a:ext cx="0" cy="19376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015477" y="3955202"/>
            <a:ext cx="0" cy="19376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0446128" y="3968423"/>
            <a:ext cx="0" cy="19376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270955" y="4264572"/>
            <a:ext cx="399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</a:rPr>
              <a:t>0</a:t>
            </a:r>
            <a:r>
              <a:rPr kumimoji="1" lang="zh-CN" altLang="en-US" b="1" dirty="0">
                <a:solidFill>
                  <a:schemeClr val="accent1"/>
                </a:solidFill>
              </a:rPr>
              <a:t> </a:t>
            </a:r>
            <a:r>
              <a:rPr kumimoji="1" lang="zh-CN" altLang="en-US" dirty="0">
                <a:solidFill>
                  <a:schemeClr val="accent1"/>
                </a:solidFill>
              </a:rPr>
              <a:t>                    </a:t>
            </a:r>
            <a:r>
              <a:rPr kumimoji="1" lang="en-US" altLang="zh-CN" sz="2000" b="1" dirty="0">
                <a:solidFill>
                  <a:schemeClr val="accent2"/>
                </a:solidFill>
              </a:rPr>
              <a:t>0.5</a:t>
            </a:r>
            <a:r>
              <a:rPr kumimoji="1" lang="zh-CN" altLang="en-US" sz="2000" b="1" dirty="0">
                <a:solidFill>
                  <a:schemeClr val="accent2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               </a:t>
            </a:r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174" y="2408755"/>
            <a:ext cx="5384369" cy="1232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7CF3">
            <a:alpha val="60000"/>
          </a:srgbClr>
        </a:solidFill>
        <a:ln>
          <a:noFill/>
        </a:ln>
      </a:spPr>
      <a:bodyPr vert="eaVert" rtlCol="0" anchor="ctr"/>
      <a:lstStyle>
        <a:defPPr algn="ctr">
          <a:defRPr>
            <a:solidFill>
              <a:schemeClr val="bg1">
                <a:lumMod val="95000"/>
              </a:schemeClr>
            </a:solidFill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</Words>
  <Application>WPS 演示</Application>
  <PresentationFormat>宽屏</PresentationFormat>
  <Paragraphs>187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思源黑体 CN Bold</vt:lpstr>
      <vt:lpstr>黑体</vt:lpstr>
      <vt:lpstr>思源黑体 CN Heavy</vt:lpstr>
      <vt:lpstr>思源黑体 CN Medium</vt:lpstr>
      <vt:lpstr>Open Sans</vt:lpstr>
      <vt:lpstr>微软雅黑</vt:lpstr>
      <vt:lpstr>Arial Unicode MS</vt:lpstr>
      <vt:lpstr>等线</vt:lpstr>
      <vt:lpstr>思源黑体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macpro;無用PPT</dc:creator>
  <cp:lastModifiedBy>PanYueyi</cp:lastModifiedBy>
  <cp:revision>767</cp:revision>
  <dcterms:created xsi:type="dcterms:W3CDTF">2020-07-07T03:15:00Z</dcterms:created>
  <dcterms:modified xsi:type="dcterms:W3CDTF">2021-08-02T01:11:50Z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0FB9EB09082C48D9A91641543DEA47C2</vt:lpwstr>
  </property>
  <property fmtid="{D5CDD505-2E9C-101B-9397-08002B2CF9AE}" pid="3" name="KSOProductBuildVer">
    <vt:lpwstr>2052-11.1.0.10667</vt:lpwstr>
  </property>
</Properties>
</file>